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7" r:id="rId5"/>
    <p:sldId id="268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59" r:id="rId14"/>
    <p:sldId id="269" r:id="rId15"/>
    <p:sldId id="281" r:id="rId16"/>
    <p:sldId id="282" r:id="rId17"/>
    <p:sldId id="266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gWTNL/zSUf17FrNC9stAidtewc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55" autoAdjust="0"/>
  </p:normalViewPr>
  <p:slideViewPr>
    <p:cSldViewPr snapToGrid="0">
      <p:cViewPr varScale="1">
        <p:scale>
          <a:sx n="90" d="100"/>
          <a:sy n="90" d="100"/>
        </p:scale>
        <p:origin x="298" y="-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9" name="Google Shape;1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99498fa84_2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" name="Google Shape;235;ga99498fa84_2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65"/>
          <p:cNvGrpSpPr/>
          <p:nvPr/>
        </p:nvGrpSpPr>
        <p:grpSpPr>
          <a:xfrm>
            <a:off x="-27216" y="857250"/>
            <a:ext cx="12219216" cy="6534150"/>
            <a:chOff x="0" y="15240"/>
            <a:chExt cx="12219216" cy="6842760"/>
          </a:xfrm>
        </p:grpSpPr>
        <p:pic>
          <p:nvPicPr>
            <p:cNvPr id="19" name="Google Shape;19;p6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15240"/>
              <a:ext cx="12219216" cy="68427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Google Shape;20;p65"/>
            <p:cNvSpPr/>
            <p:nvPr/>
          </p:nvSpPr>
          <p:spPr>
            <a:xfrm>
              <a:off x="4626591" y="2756848"/>
              <a:ext cx="3984009" cy="672152"/>
            </a:xfrm>
            <a:prstGeom prst="rect">
              <a:avLst/>
            </a:prstGeom>
            <a:solidFill>
              <a:srgbClr val="1E417A"/>
            </a:solidFill>
            <a:ln w="12700" cap="flat" cmpd="sng">
              <a:solidFill>
                <a:srgbClr val="1E417B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6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" name="Google Shape;23;p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" name="Google Shape;26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7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7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7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7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6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6299359" cy="1238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6"/>
          <p:cNvSpPr txBox="1">
            <a:spLocks noGrp="1"/>
          </p:cNvSpPr>
          <p:nvPr>
            <p:ph type="body" idx="1"/>
          </p:nvPr>
        </p:nvSpPr>
        <p:spPr>
          <a:xfrm>
            <a:off x="838200" y="1620981"/>
            <a:ext cx="10515600" cy="455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/>
            </a:lvl1pPr>
            <a:lvl2pPr marL="914400" lvl="1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6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3" name="Google Shape;33;p66"/>
          <p:cNvCxnSpPr/>
          <p:nvPr/>
        </p:nvCxnSpPr>
        <p:spPr>
          <a:xfrm>
            <a:off x="838200" y="1246317"/>
            <a:ext cx="10515600" cy="0"/>
          </a:xfrm>
          <a:prstGeom prst="straightConnector1">
            <a:avLst/>
          </a:prstGeom>
          <a:noFill/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4" name="Google Shape;34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0697" y="0"/>
            <a:ext cx="1225339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7015613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2" name="Google Shape;42;p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91750" y="195391"/>
            <a:ext cx="1847850" cy="574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9" name="Google Shape;49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7" name="Google Shape;57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7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7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7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7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" name="Google Shape;67;p7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1" name="Google Shape;71;p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5" name="Google Shape;75;p7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7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7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7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7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3" name="Google Shape;83;p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7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7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7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7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0" name="Google Shape;90;p7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6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64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0191750" y="195391"/>
            <a:ext cx="1847850" cy="574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64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137559" y="-85417"/>
            <a:ext cx="3007042" cy="104522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"/>
          <p:cNvSpPr txBox="1">
            <a:spLocks noGrp="1"/>
          </p:cNvSpPr>
          <p:nvPr>
            <p:ph type="ctrTitle"/>
          </p:nvPr>
        </p:nvSpPr>
        <p:spPr>
          <a:xfrm>
            <a:off x="389299" y="1379912"/>
            <a:ext cx="11108601" cy="1598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endParaRPr sz="540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 sz="6400" smtClean="0">
                <a:latin typeface="Calibri"/>
                <a:ea typeface="Calibri"/>
                <a:cs typeface="Calibri"/>
                <a:sym typeface="Calibri"/>
              </a:rPr>
              <a:t>Fake news detection</a:t>
            </a:r>
            <a:endParaRPr sz="640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 sz="2700" smtClean="0">
                <a:latin typeface="Calibri"/>
                <a:ea typeface="Calibri"/>
                <a:cs typeface="Calibri"/>
                <a:sym typeface="Calibri"/>
              </a:rPr>
              <a:t>Giảng viên hướng dẫn: TS.Vũ Huy Thế</a:t>
            </a: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"/>
          <p:cNvSpPr txBox="1">
            <a:spLocks noGrp="1"/>
          </p:cNvSpPr>
          <p:nvPr>
            <p:ph type="subTitle" idx="1"/>
          </p:nvPr>
        </p:nvSpPr>
        <p:spPr>
          <a:xfrm>
            <a:off x="1154998" y="5400500"/>
            <a:ext cx="10683039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20040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000"/>
              <a:t>Phạm Ngọc Đông	Đoàn Quang Khải	Nguyễn Văn Sơn	Nguyễn Thế Hiển</a:t>
            </a:r>
            <a:endParaRPr sz="20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000"/>
              <a:t>						   </a:t>
            </a:r>
            <a:endParaRPr sz="2000"/>
          </a:p>
        </p:txBody>
      </p:sp>
      <p:sp>
        <p:nvSpPr>
          <p:cNvPr id="104" name="Google Shape;10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105" name="Google Shape;105;p1"/>
          <p:cNvPicPr preferRelativeResize="0"/>
          <p:nvPr/>
        </p:nvPicPr>
        <p:blipFill rotWithShape="1">
          <a:blip r:embed="rId3">
            <a:alphaModFix/>
          </a:blip>
          <a:srcRect l="8901" t="5195" r="2438"/>
          <a:stretch/>
        </p:blipFill>
        <p:spPr>
          <a:xfrm>
            <a:off x="1779638" y="3928431"/>
            <a:ext cx="1250008" cy="1317148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6" name="Google Shape;106;p1"/>
          <p:cNvPicPr preferRelativeResize="0"/>
          <p:nvPr/>
        </p:nvPicPr>
        <p:blipFill rotWithShape="1">
          <a:blip r:embed="rId4">
            <a:alphaModFix/>
          </a:blip>
          <a:srcRect l="17776" t="3232" r="20152"/>
          <a:stretch/>
        </p:blipFill>
        <p:spPr>
          <a:xfrm>
            <a:off x="7122183" y="3928431"/>
            <a:ext cx="1342697" cy="137859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7" name="Google Shape;107;p1"/>
          <p:cNvPicPr preferRelativeResize="0"/>
          <p:nvPr/>
        </p:nvPicPr>
        <p:blipFill rotWithShape="1">
          <a:blip r:embed="rId5">
            <a:alphaModFix/>
          </a:blip>
          <a:srcRect l="10979" t="17415" r="10979" b="24454"/>
          <a:stretch/>
        </p:blipFill>
        <p:spPr>
          <a:xfrm>
            <a:off x="9851382" y="3976290"/>
            <a:ext cx="1247715" cy="1354117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8" name="Google Shape;10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292060" y="3915647"/>
            <a:ext cx="1361232" cy="136123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2. Dữ liệu</a:t>
            </a:r>
            <a:endParaRPr lang="en-US" b="1"/>
          </a:p>
        </p:txBody>
      </p:sp>
      <p:sp>
        <p:nvSpPr>
          <p:cNvPr id="5" name="TextBox 4"/>
          <p:cNvSpPr txBox="1"/>
          <p:nvPr/>
        </p:nvSpPr>
        <p:spPr>
          <a:xfrm>
            <a:off x="897622" y="1333850"/>
            <a:ext cx="9831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600" b="1" smtClean="0"/>
              <a:t>Preprocessing data - </a:t>
            </a:r>
            <a:r>
              <a:rPr lang="en-US" sz="2800" b="1"/>
              <a:t>Missing data – NaN, unknown </a:t>
            </a:r>
            <a:r>
              <a:rPr lang="en-US" sz="2600" b="1" smtClean="0"/>
              <a:t> </a:t>
            </a:r>
            <a:endParaRPr lang="en-US" sz="2600" b="1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636" y="1952324"/>
            <a:ext cx="7433310" cy="4902821"/>
          </a:xfrm>
          <a:prstGeom prst="rect">
            <a:avLst/>
          </a:prstGeom>
        </p:spPr>
      </p:pic>
      <p:sp>
        <p:nvSpPr>
          <p:cNvPr id="34" name="Slide Number Placeholder 3"/>
          <p:cNvSpPr>
            <a:spLocks noGrp="1"/>
          </p:cNvSpPr>
          <p:nvPr>
            <p:ph type="sldNum" idx="12"/>
          </p:nvPr>
        </p:nvSpPr>
        <p:spPr>
          <a:xfrm>
            <a:off x="8691880" y="6356350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10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99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2. Dữ liệu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7622" y="1333850"/>
            <a:ext cx="9831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600" b="1" smtClean="0"/>
              <a:t>Preprocessing - </a:t>
            </a:r>
            <a:r>
              <a:rPr lang="en-US" sz="2800" b="1"/>
              <a:t>Duplicate and URL </a:t>
            </a:r>
            <a:r>
              <a:rPr lang="en-US" sz="2800" b="1" smtClean="0"/>
              <a:t>post_message</a:t>
            </a:r>
            <a:endParaRPr lang="en-US" sz="2800" b="1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609" y="1885004"/>
            <a:ext cx="7539703" cy="497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8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2. Dữ liệu</a:t>
            </a:r>
            <a:endParaRPr lang="en-US" b="1"/>
          </a:p>
        </p:txBody>
      </p:sp>
      <p:sp>
        <p:nvSpPr>
          <p:cNvPr id="5" name="TextBox 4"/>
          <p:cNvSpPr txBox="1"/>
          <p:nvPr/>
        </p:nvSpPr>
        <p:spPr>
          <a:xfrm>
            <a:off x="897622" y="1333850"/>
            <a:ext cx="9831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600" b="1" smtClean="0"/>
              <a:t>Preprocessing - Text of </a:t>
            </a:r>
            <a:r>
              <a:rPr lang="en-US" sz="2800" b="1" smtClean="0"/>
              <a:t>post_message</a:t>
            </a:r>
            <a:endParaRPr lang="en-US" sz="2800" b="1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230" y="1952324"/>
            <a:ext cx="8147050" cy="4674537"/>
          </a:xfrm>
          <a:prstGeom prst="rect">
            <a:avLst/>
          </a:prstGeom>
        </p:spPr>
      </p:pic>
      <p:sp>
        <p:nvSpPr>
          <p:cNvPr id="22" name="Slide Number Placeholder 3"/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7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"/>
          <p:cNvSpPr txBox="1">
            <a:spLocks noGrp="1"/>
          </p:cNvSpPr>
          <p:nvPr>
            <p:ph type="title"/>
          </p:nvPr>
        </p:nvSpPr>
        <p:spPr>
          <a:xfrm>
            <a:off x="798870" y="0"/>
            <a:ext cx="6299400" cy="12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900" b="1" smtClean="0"/>
              <a:t>3. </a:t>
            </a:r>
            <a:r>
              <a:rPr lang="en-US" sz="3900" b="1"/>
              <a:t>M</a:t>
            </a:r>
            <a:r>
              <a:rPr lang="en-US" sz="3900" b="1" smtClean="0"/>
              <a:t>odel</a:t>
            </a:r>
            <a:endParaRPr sz="3900" b="1"/>
          </a:p>
        </p:txBody>
      </p:sp>
      <p:sp>
        <p:nvSpPr>
          <p:cNvPr id="132" name="Google Shape;132;p3"/>
          <p:cNvSpPr txBox="1"/>
          <p:nvPr/>
        </p:nvSpPr>
        <p:spPr>
          <a:xfrm>
            <a:off x="8559810" y="2999553"/>
            <a:ext cx="2111100" cy="9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1125" rIns="0" bIns="0" anchor="t" anchorCtr="0">
            <a:noAutofit/>
          </a:bodyPr>
          <a:lstStyle/>
          <a:p>
            <a:pPr marL="42545" marR="0" lvl="0" indent="0" algn="l" rtl="0">
              <a:lnSpc>
                <a:spcPct val="100000"/>
              </a:lnSpc>
              <a:spcBef>
                <a:spcPts val="775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endParaRPr sz="235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3"/>
          <p:cNvSpPr txBox="1"/>
          <p:nvPr/>
        </p:nvSpPr>
        <p:spPr>
          <a:xfrm>
            <a:off x="6787944" y="4892893"/>
            <a:ext cx="4266600" cy="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12700" marR="508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3"/>
          <p:cNvSpPr txBox="1">
            <a:spLocks noGrp="1"/>
          </p:cNvSpPr>
          <p:nvPr>
            <p:ph type="sldNum" idx="12"/>
          </p:nvPr>
        </p:nvSpPr>
        <p:spPr>
          <a:xfrm>
            <a:off x="857127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35" name="Google Shape;135;p3" descr="Lessons learned: The questions to ask after Covid-19 - EPM Magazine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14" y="1866299"/>
            <a:ext cx="10466685" cy="360669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97622" y="1333850"/>
            <a:ext cx="98313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000" b="1" smtClean="0"/>
              <a:t>Work flow</a:t>
            </a:r>
            <a:endParaRPr lang="en-US" sz="3000" b="1"/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3000" b="1"/>
          </a:p>
        </p:txBody>
      </p:sp>
      <p:sp>
        <p:nvSpPr>
          <p:cNvPr id="5" name="TextBox 4"/>
          <p:cNvSpPr txBox="1"/>
          <p:nvPr/>
        </p:nvSpPr>
        <p:spPr>
          <a:xfrm>
            <a:off x="1064914" y="5520493"/>
            <a:ext cx="74638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smtClean="0"/>
              <a:t>Content model: </a:t>
            </a:r>
            <a:r>
              <a:rPr lang="en-US" sz="1600" smtClean="0"/>
              <a:t>input: post_message, ouput: label or vector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600" smtClean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smtClean="0"/>
              <a:t>Number model: </a:t>
            </a:r>
            <a:r>
              <a:rPr lang="en-US" sz="1600" smtClean="0"/>
              <a:t>user_name, num_like_post, num_share_post, num_comment_post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smtClean="0"/>
              <a:t>4. Kết quả thực nghiệm 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420" y="2108793"/>
            <a:ext cx="9710420" cy="34083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1458251"/>
            <a:ext cx="84531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1" smtClean="0"/>
              <a:t>Content models</a:t>
            </a:r>
            <a:endParaRPr lang="en-US" sz="2200" b="1"/>
          </a:p>
        </p:txBody>
      </p:sp>
    </p:spTree>
    <p:extLst>
      <p:ext uri="{BB962C8B-B14F-4D97-AF65-F5344CB8AC3E}">
        <p14:creationId xmlns:p14="http://schemas.microsoft.com/office/powerpoint/2010/main" val="103447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smtClean="0"/>
              <a:t>4. Kết quả thực nghiệm 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38200" y="1458251"/>
            <a:ext cx="84531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1" smtClean="0"/>
              <a:t>Number models</a:t>
            </a:r>
            <a:endParaRPr lang="en-US" sz="2200" b="1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58104"/>
            <a:ext cx="10650728" cy="268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1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595" y="1593077"/>
            <a:ext cx="9317605" cy="36071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smtClean="0"/>
              <a:t>4. Kết quả thực nghiệm 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38200" y="1458251"/>
            <a:ext cx="84531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1" smtClean="0"/>
              <a:t>Content models + number models</a:t>
            </a:r>
            <a:endParaRPr lang="en-US" sz="2200" b="1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420" y="4933804"/>
            <a:ext cx="8469313" cy="178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296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99498fa84_2_6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70155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US"/>
              <a:t>Q&amp;A</a:t>
            </a:r>
            <a:endParaRPr/>
          </a:p>
        </p:txBody>
      </p:sp>
      <p:sp>
        <p:nvSpPr>
          <p:cNvPr id="238" name="Google Shape;238;ga99498fa84_2_63"/>
          <p:cNvSpPr txBox="1">
            <a:spLocks noGrp="1"/>
          </p:cNvSpPr>
          <p:nvPr>
            <p:ph type="body" idx="1"/>
          </p:nvPr>
        </p:nvSpPr>
        <p:spPr>
          <a:xfrm>
            <a:off x="831850" y="4765431"/>
            <a:ext cx="10515600" cy="13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39" name="Google Shape;239;ga99498fa84_2_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6299359" cy="1238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b="1" smtClean="0"/>
              <a:t>Nội dung</a:t>
            </a:r>
            <a:endParaRPr b="1"/>
          </a:p>
        </p:txBody>
      </p:sp>
      <p:sp>
        <p:nvSpPr>
          <p:cNvPr id="114" name="Google Shape;114;p2"/>
          <p:cNvSpPr txBox="1">
            <a:spLocks noGrp="1"/>
          </p:cNvSpPr>
          <p:nvPr>
            <p:ph type="body" idx="1"/>
          </p:nvPr>
        </p:nvSpPr>
        <p:spPr>
          <a:xfrm>
            <a:off x="838200" y="1431968"/>
            <a:ext cx="10515600" cy="455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lang="en-US" sz="3600" b="1" smtClean="0"/>
              <a:t>Giới thiệu</a:t>
            </a:r>
            <a:endParaRPr sz="3600" b="1"/>
          </a:p>
          <a:p>
            <a:pPr marL="514350" lvl="0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lang="en-US" sz="3600" b="1" smtClean="0"/>
              <a:t>Dữ liệu</a:t>
            </a:r>
            <a:endParaRPr sz="3600" b="1"/>
          </a:p>
          <a:p>
            <a:pPr marL="514350" lvl="0" indent="-5143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 sz="3600" b="1" smtClean="0"/>
              <a:t>Models</a:t>
            </a:r>
            <a:endParaRPr sz="3600" b="1"/>
          </a:p>
          <a:p>
            <a:pPr marL="514350" lvl="0" indent="-5143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 sz="3600" b="1" smtClean="0"/>
              <a:t>Kết quả thực nghiệm</a:t>
            </a:r>
            <a:endParaRPr sz="3600" b="1"/>
          </a:p>
        </p:txBody>
      </p:sp>
      <p:sp>
        <p:nvSpPr>
          <p:cNvPr id="115" name="Google Shape;115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5695425" y="1308684"/>
            <a:ext cx="5773024" cy="5412792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63398" y="1308683"/>
            <a:ext cx="4857226" cy="54127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Google Shape;120;p4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6299359" cy="1238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b="1" smtClean="0"/>
              <a:t>1. Giới thiệu</a:t>
            </a:r>
            <a:endParaRPr b="1"/>
          </a:p>
        </p:txBody>
      </p:sp>
      <p:sp>
        <p:nvSpPr>
          <p:cNvPr id="121" name="Google Shape;121;p4"/>
          <p:cNvSpPr txBox="1">
            <a:spLocks noGrp="1"/>
          </p:cNvSpPr>
          <p:nvPr>
            <p:ph type="body" idx="1"/>
          </p:nvPr>
        </p:nvSpPr>
        <p:spPr>
          <a:xfrm>
            <a:off x="838200" y="1620981"/>
            <a:ext cx="10515600" cy="455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  <a:p>
            <a:pPr marL="228600" lvl="0" indent="-50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23" name="Google Shape;123;p4"/>
          <p:cNvSpPr txBox="1"/>
          <p:nvPr/>
        </p:nvSpPr>
        <p:spPr>
          <a:xfrm>
            <a:off x="6827274" y="4892893"/>
            <a:ext cx="4266476" cy="62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508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9" name="Picture 4" descr="Facebook thẳng tay xử lý những nội dung giả mạo về virus corona | VTV.V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82869"/>
            <a:ext cx="4436851" cy="3650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in giả mạo phát ngôn của Phó thủ tướng Vũ Đức Đam tràn lan trên Facebook -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631" y="3112188"/>
            <a:ext cx="5023936" cy="3426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8199" y="5119463"/>
            <a:ext cx="44368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smtClean="0"/>
              <a:t>Tin giả là những tin sai sự thật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smtClean="0"/>
              <a:t>Mục đích: </a:t>
            </a:r>
          </a:p>
          <a:p>
            <a:r>
              <a:rPr lang="en-US" sz="1600" smtClean="0"/>
              <a:t>                       + Câu view, like, share.</a:t>
            </a:r>
          </a:p>
          <a:p>
            <a:pPr marL="1484313" indent="-1484313"/>
            <a:r>
              <a:rPr lang="en-US" sz="1600"/>
              <a:t> </a:t>
            </a:r>
            <a:r>
              <a:rPr lang="en-US" sz="1600" smtClean="0"/>
              <a:t>                      + Hướng vào đối tượng cụ thể.</a:t>
            </a:r>
          </a:p>
          <a:p>
            <a:endParaRPr lang="en-US" sz="160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smtClean="0"/>
              <a:t>Đa phần các tin giả gây ảnh hưởng tiêu cực</a:t>
            </a:r>
            <a:endParaRPr lang="en-US" sz="1600"/>
          </a:p>
        </p:txBody>
      </p:sp>
      <p:sp>
        <p:nvSpPr>
          <p:cNvPr id="5" name="TextBox 4"/>
          <p:cNvSpPr txBox="1"/>
          <p:nvPr/>
        </p:nvSpPr>
        <p:spPr>
          <a:xfrm>
            <a:off x="5752750" y="1520140"/>
            <a:ext cx="5715699" cy="1524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smtClean="0"/>
              <a:t>Khó để kiểm soát tin giả đặc biệt các tin trên mạng xã hội.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smtClean="0"/>
              <a:t>Tin giả khó để kiểm chứng so với tin thật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smtClean="0"/>
              <a:t>Người đọc tin trên mạng xã hội thường không kiểm chứng tinh đúng đắn của tin, chia sẻ, like theo đám đông.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2. Dữ liệu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" y="2038852"/>
            <a:ext cx="7421880" cy="42110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1494252"/>
            <a:ext cx="4339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smtClean="0"/>
              <a:t>VLSP 2020 competition</a:t>
            </a:r>
            <a:endParaRPr lang="en-US" sz="2400" b="1"/>
          </a:p>
        </p:txBody>
      </p:sp>
      <p:sp>
        <p:nvSpPr>
          <p:cNvPr id="12" name="TextBox 11"/>
          <p:cNvSpPr txBox="1"/>
          <p:nvPr/>
        </p:nvSpPr>
        <p:spPr>
          <a:xfrm>
            <a:off x="8290560" y="3174878"/>
            <a:ext cx="37185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smtClean="0"/>
              <a:t>This challenge aims to </a:t>
            </a:r>
            <a:r>
              <a:rPr lang="en-US" sz="2000" smtClean="0">
                <a:solidFill>
                  <a:srgbClr val="FF0000"/>
                </a:solidFill>
              </a:rPr>
              <a:t>identify</a:t>
            </a:r>
            <a:r>
              <a:rPr lang="en-US" sz="2000" smtClean="0"/>
              <a:t> a piece of information shared on social network (SNSs), is reliable or unreliable.</a:t>
            </a:r>
            <a:endParaRPr lang="en-US" sz="2000"/>
          </a:p>
        </p:txBody>
      </p:sp>
      <p:sp>
        <p:nvSpPr>
          <p:cNvPr id="13" name="TextBox 12"/>
          <p:cNvSpPr txBox="1"/>
          <p:nvPr/>
        </p:nvSpPr>
        <p:spPr>
          <a:xfrm>
            <a:off x="838200" y="6413698"/>
            <a:ext cx="688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smtClean="0"/>
              <a:t>Timeline of VLSP 2020 competition</a:t>
            </a:r>
            <a:endParaRPr lang="en-US" sz="1600"/>
          </a:p>
        </p:txBody>
      </p:sp>
      <p:sp>
        <p:nvSpPr>
          <p:cNvPr id="14" name="Rounded Rectangle 13"/>
          <p:cNvSpPr/>
          <p:nvPr/>
        </p:nvSpPr>
        <p:spPr>
          <a:xfrm>
            <a:off x="8219440" y="2975187"/>
            <a:ext cx="3860800" cy="24688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8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2. Dữ liệu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7622" y="1333850"/>
            <a:ext cx="24076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600" b="1" smtClean="0"/>
              <a:t>EDA data</a:t>
            </a:r>
            <a:endParaRPr lang="en-US" sz="2600" b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42" y="2023147"/>
            <a:ext cx="11371926" cy="357501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87120" y="5923280"/>
            <a:ext cx="9946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O</a:t>
            </a:r>
            <a:r>
              <a:rPr lang="en-US" sz="1600" smtClean="0"/>
              <a:t>verview public train data 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26070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2. Dữ liệu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7622" y="1333850"/>
            <a:ext cx="24076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600" b="1" smtClean="0"/>
              <a:t>EDA data</a:t>
            </a:r>
            <a:endParaRPr lang="en-US" sz="2600" b="1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719" y="1033628"/>
            <a:ext cx="6744970" cy="582437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38200" y="2164080"/>
            <a:ext cx="33070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smtClean="0"/>
              <a:t>INPUT: </a:t>
            </a:r>
            <a:r>
              <a:rPr lang="en-US" sz="2400" smtClean="0">
                <a:solidFill>
                  <a:schemeClr val="accent3"/>
                </a:solidFill>
              </a:rPr>
              <a:t>id</a:t>
            </a:r>
            <a:r>
              <a:rPr lang="en-US" sz="2400" smtClean="0"/>
              <a:t>, </a:t>
            </a:r>
            <a:r>
              <a:rPr lang="en-US" sz="2400" smtClean="0">
                <a:solidFill>
                  <a:schemeClr val="tx1"/>
                </a:solidFill>
              </a:rPr>
              <a:t>uid</a:t>
            </a:r>
            <a:r>
              <a:rPr lang="en-US" sz="2400" smtClean="0"/>
              <a:t>, text, </a:t>
            </a:r>
            <a:r>
              <a:rPr lang="en-US" sz="2400" smtClean="0">
                <a:solidFill>
                  <a:schemeClr val="accent3"/>
                </a:solidFill>
              </a:rPr>
              <a:t>timestamp</a:t>
            </a:r>
            <a:r>
              <a:rPr lang="en-US" sz="2400" smtClean="0"/>
              <a:t>, nb_likes, nb_comments, nb_shares, </a:t>
            </a:r>
            <a:r>
              <a:rPr lang="en-US" sz="2400" smtClean="0">
                <a:solidFill>
                  <a:schemeClr val="accent3"/>
                </a:solidFill>
              </a:rPr>
              <a:t>image_links.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b="1" smtClean="0"/>
              <a:t>OUTPUT: </a:t>
            </a:r>
            <a:r>
              <a:rPr lang="en-US" sz="2400" smtClean="0"/>
              <a:t>label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6704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2. Dữ liệu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7622" y="1333850"/>
            <a:ext cx="98313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600" b="1" smtClean="0"/>
              <a:t>EDA data – các vấn đề của dữ liệu</a:t>
            </a:r>
            <a:endParaRPr lang="en-US" sz="2600" b="1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64472"/>
            <a:ext cx="4867275" cy="36861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49680" y="2176775"/>
            <a:ext cx="4766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smtClean="0"/>
              <a:t>Mất cân bằng dữ liệu</a:t>
            </a:r>
            <a:endParaRPr lang="en-US" sz="18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648" y="2673387"/>
            <a:ext cx="5189364" cy="337181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570288" y="2189470"/>
            <a:ext cx="4783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smtClean="0"/>
              <a:t>Missing data - NaN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23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2. Dữ liệu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7622" y="1333850"/>
            <a:ext cx="98313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600" b="1" smtClean="0"/>
              <a:t>EDA data – các vấn đề của dữ liệu</a:t>
            </a:r>
            <a:endParaRPr lang="en-US" sz="2600" b="1"/>
          </a:p>
        </p:txBody>
      </p:sp>
      <p:sp>
        <p:nvSpPr>
          <p:cNvPr id="7" name="TextBox 6"/>
          <p:cNvSpPr txBox="1"/>
          <p:nvPr/>
        </p:nvSpPr>
        <p:spPr>
          <a:xfrm>
            <a:off x="1158240" y="2027400"/>
            <a:ext cx="4766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smtClean="0"/>
              <a:t>unknown </a:t>
            </a:r>
            <a:endParaRPr lang="en-US" sz="1800"/>
          </a:p>
        </p:txBody>
      </p:sp>
      <p:sp>
        <p:nvSpPr>
          <p:cNvPr id="9" name="TextBox 8"/>
          <p:cNvSpPr txBox="1"/>
          <p:nvPr/>
        </p:nvSpPr>
        <p:spPr>
          <a:xfrm>
            <a:off x="5813291" y="1889306"/>
            <a:ext cx="506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smtClean="0"/>
              <a:t>Trùng lặp nội dung nhưng nhãn khác nhau</a:t>
            </a:r>
            <a:endParaRPr lang="en-US" sz="18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34826"/>
            <a:ext cx="4429125" cy="37719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291" y="2361441"/>
            <a:ext cx="6265813" cy="151951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2125" y="4673637"/>
            <a:ext cx="6619875" cy="17716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813291" y="4201502"/>
            <a:ext cx="506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smtClean="0"/>
              <a:t>URL của post_message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666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2. Dữ liệu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7622" y="1333850"/>
            <a:ext cx="98313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600" b="1" smtClean="0"/>
              <a:t>Dreprocessing data - </a:t>
            </a:r>
            <a:r>
              <a:rPr lang="en-US" sz="2800" b="1"/>
              <a:t>Mất cân bằng dữ liệu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600" b="1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49575"/>
            <a:ext cx="4829175" cy="37719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98028" y="2352434"/>
            <a:ext cx="345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smtClean="0"/>
              <a:t>Under sampling</a:t>
            </a:r>
            <a:endParaRPr lang="en-US" sz="18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347" y="2871179"/>
            <a:ext cx="4524608" cy="348517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514908" y="2352434"/>
            <a:ext cx="345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smtClean="0"/>
              <a:t>Over sampling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79247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</TotalTime>
  <Words>358</Words>
  <Application>Microsoft Office PowerPoint</Application>
  <PresentationFormat>Widescreen</PresentationFormat>
  <Paragraphs>83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Times New Roman</vt:lpstr>
      <vt:lpstr>Wingdings</vt:lpstr>
      <vt:lpstr>1_Office Theme</vt:lpstr>
      <vt:lpstr> Fake news detection Giảng viên hướng dẫn: TS.Vũ Huy Thế</vt:lpstr>
      <vt:lpstr>Nội dung</vt:lpstr>
      <vt:lpstr>1. Giới thiệu</vt:lpstr>
      <vt:lpstr>2. Dữ liệu</vt:lpstr>
      <vt:lpstr>2. Dữ liệu</vt:lpstr>
      <vt:lpstr>2. Dữ liệu</vt:lpstr>
      <vt:lpstr>2. Dữ liệu</vt:lpstr>
      <vt:lpstr>2. Dữ liệu</vt:lpstr>
      <vt:lpstr>2. Dữ liệu</vt:lpstr>
      <vt:lpstr>2. Dữ liệu</vt:lpstr>
      <vt:lpstr>2. Dữ liệu</vt:lpstr>
      <vt:lpstr>2. Dữ liệu</vt:lpstr>
      <vt:lpstr>3. Model</vt:lpstr>
      <vt:lpstr>4. Kết quả thực nghiệm </vt:lpstr>
      <vt:lpstr>4. Kết quả thực nghiệm </vt:lpstr>
      <vt:lpstr>4. Kết quả thực nghiệm 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Applying Time-series model in stock market prediction Giảng viên hướng dẫn: TS. Cao Văn Lợi</dc:title>
  <dc:creator>Nguyen Do Van</dc:creator>
  <cp:lastModifiedBy>Đoàn Quang Khải (HV)</cp:lastModifiedBy>
  <cp:revision>36</cp:revision>
  <dcterms:created xsi:type="dcterms:W3CDTF">2018-08-08T14:52:13Z</dcterms:created>
  <dcterms:modified xsi:type="dcterms:W3CDTF">2021-01-28T08:13:57Z</dcterms:modified>
</cp:coreProperties>
</file>